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9144000" cy="6858000"/>
  <p:notesSz cx="6858000" cy="9144000"/>
  <p:defaultTextStyle>
    <a:lvl1pPr marL="40639" marR="40639">
      <a:defRPr>
        <a:uFill>
          <a:solidFill/>
        </a:uFill>
        <a:latin typeface="+mn-lt"/>
        <a:ea typeface="+mn-ea"/>
        <a:cs typeface="+mn-cs"/>
        <a:sym typeface="Arial"/>
      </a:defRPr>
    </a:lvl1pPr>
    <a:lvl2pPr marL="40639" marR="40639" indent="342900">
      <a:defRPr>
        <a:uFill>
          <a:solidFill/>
        </a:uFill>
        <a:latin typeface="+mn-lt"/>
        <a:ea typeface="+mn-ea"/>
        <a:cs typeface="+mn-cs"/>
        <a:sym typeface="Arial"/>
      </a:defRPr>
    </a:lvl2pPr>
    <a:lvl3pPr marL="40639" marR="40639" indent="685800">
      <a:defRPr>
        <a:uFill>
          <a:solidFill/>
        </a:uFill>
        <a:latin typeface="+mn-lt"/>
        <a:ea typeface="+mn-ea"/>
        <a:cs typeface="+mn-cs"/>
        <a:sym typeface="Arial"/>
      </a:defRPr>
    </a:lvl3pPr>
    <a:lvl4pPr marL="40639" marR="40639" indent="1028700">
      <a:defRPr>
        <a:uFill>
          <a:solidFill/>
        </a:uFill>
        <a:latin typeface="+mn-lt"/>
        <a:ea typeface="+mn-ea"/>
        <a:cs typeface="+mn-cs"/>
        <a:sym typeface="Arial"/>
      </a:defRPr>
    </a:lvl4pPr>
    <a:lvl5pPr marL="40639" marR="40639" indent="1371600">
      <a:defRPr>
        <a:uFill>
          <a:solidFill/>
        </a:uFill>
        <a:latin typeface="+mn-lt"/>
        <a:ea typeface="+mn-ea"/>
        <a:cs typeface="+mn-cs"/>
        <a:sym typeface="Arial"/>
      </a:defRPr>
    </a:lvl5pPr>
    <a:lvl6pPr marL="40639" marR="40639" indent="1714500">
      <a:defRPr>
        <a:uFill>
          <a:solidFill/>
        </a:uFill>
        <a:latin typeface="+mn-lt"/>
        <a:ea typeface="+mn-ea"/>
        <a:cs typeface="+mn-cs"/>
        <a:sym typeface="Arial"/>
      </a:defRPr>
    </a:lvl6pPr>
    <a:lvl7pPr marL="40639" marR="40639" indent="2057400">
      <a:defRPr>
        <a:uFill>
          <a:solidFill/>
        </a:uFill>
        <a:latin typeface="+mn-lt"/>
        <a:ea typeface="+mn-ea"/>
        <a:cs typeface="+mn-cs"/>
        <a:sym typeface="Arial"/>
      </a:defRPr>
    </a:lvl7pPr>
    <a:lvl8pPr marL="40639" marR="40639" indent="2400300">
      <a:defRPr>
        <a:uFill>
          <a:solidFill/>
        </a:uFill>
        <a:latin typeface="+mn-lt"/>
        <a:ea typeface="+mn-ea"/>
        <a:cs typeface="+mn-cs"/>
        <a:sym typeface="Arial"/>
      </a:defRPr>
    </a:lvl8pPr>
    <a:lvl9pPr marL="40639" marR="40639" indent="2743200">
      <a:defRPr>
        <a:uFill>
          <a:solidFill/>
        </a:uFill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3" name="Shape 10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5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16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.jpeg"/><Relationship Id="rId8" Type="http://schemas.openxmlformats.org/officeDocument/2006/relationships/image" Target="../media/image9.pn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10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1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2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13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4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0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Example_6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09PreAlg LNHeader06-03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09PreAlg LTHeader06-03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1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09_Pre-Algbra EndOf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09_PreAlg_MasterInterfac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09_Pre-Algbra-Nav_Bar-shor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09_PAlg-ForwardDEAD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09PreAlg LNHeader06-03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09PreAlg LTHeader06-03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3_Default Design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4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CheckPointICON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467600" y="776287"/>
            <a:ext cx="1222375" cy="376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5Min Check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98487" y="657225"/>
            <a:ext cx="6792913" cy="625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09PreAlg LNHeader06-03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09PreAlg LTHeader06-03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21"/>
          <p:cNvSpPr/>
          <p:nvPr/>
        </p:nvSpPr>
        <p:spPr>
          <a:xfrm>
            <a:off x="3886200" y="800100"/>
            <a:ext cx="31369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0"/>
              </a:spcBef>
              <a:buClr>
                <a:srgbClr val="0EA55E"/>
              </a:buClr>
              <a:buFont typeface="Arial"/>
              <a:defRPr b="1">
                <a:solidFill>
                  <a:srgbClr val="0EA55E"/>
                </a:solidFill>
                <a:uFill>
                  <a:solidFill>
                    <a:srgbClr val="0EA55E"/>
                  </a:solidFill>
                </a:uFill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0EA55E"/>
                </a:solidFill>
                <a:uFill>
                  <a:solidFill>
                    <a:srgbClr val="0EA55E"/>
                  </a:solidFill>
                </a:uFill>
              </a:rPr>
              <a:t>Over Lesson 6–2</a:t>
            </a:r>
          </a:p>
        </p:txBody>
      </p:sp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2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09PreAlg LNHeader06-03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09PreAlg LTHeader06-03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5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09PreAlg LNHeader06-03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09PreAlg LTHeader06-03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Real World Ex_1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6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09PreAlg LNHeader06-03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09PreAlg LTHeader06-03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Real World Ex_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7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Example_3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09PreAlg LNHeader06-03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09PreAlg LTHeader06-03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8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09PreAlg LNHeader06-03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09PreAlg LTHeader06-03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Real World Ex_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9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Example_5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09PreAlg LNHeader06-03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09PreAlg LTHeader06-03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Lesson Menu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9625" y="685800"/>
            <a:ext cx="3683001" cy="1100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09PreAlg LNHeader06-0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09PreAlg LTHeader06-03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>
            <p:ph type="title"/>
          </p:nvPr>
        </p:nvSpPr>
        <p:spPr>
          <a:xfrm>
            <a:off x="5486400" y="6953250"/>
            <a:ext cx="3657600" cy="182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ransition spd="med" advClick="1"/>
  <p:txStyles>
    <p:titleStyle>
      <a:lvl1pPr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1pPr>
      <a:lvl2pPr indent="2286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2pPr>
      <a:lvl3pPr indent="4572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3pPr>
      <a:lvl4pPr indent="6858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4pPr>
      <a:lvl5pPr indent="9144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5pPr>
      <a:lvl6pPr indent="11430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6pPr>
      <a:lvl7pPr indent="13716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7pPr>
      <a:lvl8pPr indent="16002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8pPr>
      <a:lvl9pPr indent="18288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9pPr>
    </p:titleStyle>
    <p:bodyStyle>
      <a:lvl1pPr marL="383540" marR="40639" indent="-34290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1pPr>
      <a:lvl2pPr marL="824411" marR="40639" indent="-326571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2pPr>
      <a:lvl3pPr marL="1259839" marR="40639" indent="-30480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3pPr>
      <a:lvl4pPr marL="17780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4pPr>
      <a:lvl5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5pPr>
      <a:lvl6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6pPr>
      <a:lvl7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7pPr>
      <a:lvl8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8pPr>
      <a:lvl9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9pPr>
    </p:bodyStyle>
    <p:otherStyle>
      <a:lvl1pPr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1pPr>
      <a:lvl2pPr indent="2286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2pPr>
      <a:lvl3pPr indent="4572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3pPr>
      <a:lvl4pPr indent="6858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4pPr>
      <a:lvl5pPr indent="9144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5pPr>
      <a:lvl6pPr indent="11430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6pPr>
      <a:lvl7pPr indent="13716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7pPr>
      <a:lvl8pPr indent="16002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8pPr>
      <a:lvl9pPr indent="18288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image" Target="../media/image1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1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9.xml"/><Relationship Id="rId3" Type="http://schemas.openxmlformats.org/officeDocument/2006/relationships/slide" Target="slide10.xml"/><Relationship Id="rId4" Type="http://schemas.openxmlformats.org/officeDocument/2006/relationships/slide" Target="slide11.xml"/><Relationship Id="rId5" Type="http://schemas.openxmlformats.org/officeDocument/2006/relationships/slide" Target="slide14.xml"/><Relationship Id="rId6" Type="http://schemas.openxmlformats.org/officeDocument/2006/relationships/slide" Target="slide17.xml"/><Relationship Id="rId7" Type="http://schemas.openxmlformats.org/officeDocument/2006/relationships/slide" Target="slide18.xml"/><Relationship Id="rId8" Type="http://schemas.openxmlformats.org/officeDocument/2006/relationships/slide" Target="slide2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4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9.png"/><Relationship Id="rId3" Type="http://schemas.openxmlformats.org/officeDocument/2006/relationships/image" Target="../media/image1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6E6EB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09_Pre_Alg NA Splash Flash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Splash Screen</a:t>
            </a:r>
          </a:p>
        </p:txBody>
      </p:sp>
      <p:pic>
        <p:nvPicPr>
          <p:cNvPr id="107" name="09_Pre_Alg Splash Arm.png"/>
          <p:cNvPicPr/>
          <p:nvPr/>
        </p:nvPicPr>
        <p:blipFill>
          <a:blip r:embed="rId3">
            <a:extLst/>
          </a:blip>
          <a:srcRect l="18124" t="63333" r="52084" b="17778"/>
          <a:stretch>
            <a:fillRect/>
          </a:stretch>
        </p:blipFill>
        <p:spPr>
          <a:xfrm>
            <a:off x="4362450" y="4343400"/>
            <a:ext cx="2724150" cy="129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09PreAlg LNHeader06-0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29150" y="4648200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09PreAlg LTHeader06-03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9275" y="4884737"/>
            <a:ext cx="7324726" cy="41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Vocabulary</a:t>
            </a:r>
          </a:p>
        </p:txBody>
      </p:sp>
      <p:pic>
        <p:nvPicPr>
          <p:cNvPr id="159" name="New Vocab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/>
        </p:nvSpPr>
        <p:spPr>
          <a:xfrm>
            <a:off x="812800" y="1828800"/>
            <a:ext cx="7632700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dimensional analysis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1"/>
      <p:bldP build="whole" bldLvl="1" animBg="1" rev="0" advAuto="0" spid="160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</a:t>
            </a:r>
          </a:p>
        </p:txBody>
      </p:sp>
      <p:sp>
        <p:nvSpPr>
          <p:cNvPr id="163" name="Shape 163"/>
          <p:cNvSpPr/>
          <p:nvPr/>
        </p:nvSpPr>
        <p:spPr>
          <a:xfrm>
            <a:off x="4457700" y="771525"/>
            <a:ext cx="3632200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Use Dimensional Analysis</a:t>
            </a:r>
          </a:p>
        </p:txBody>
      </p:sp>
      <p:sp>
        <p:nvSpPr>
          <p:cNvPr id="164" name="Shape 164"/>
          <p:cNvSpPr/>
          <p:nvPr/>
        </p:nvSpPr>
        <p:spPr>
          <a:xfrm>
            <a:off x="533400" y="1504950"/>
            <a:ext cx="83947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buClr>
                <a:srgbClr val="0068AD"/>
              </a:buClr>
              <a:buFont typeface="Arial"/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Convert 520 miles per year to miles per month.</a:t>
            </a:r>
          </a:p>
        </p:txBody>
      </p:sp>
      <p:sp>
        <p:nvSpPr>
          <p:cNvPr id="165" name="Shape 165"/>
          <p:cNvSpPr/>
          <p:nvPr/>
        </p:nvSpPr>
        <p:spPr>
          <a:xfrm>
            <a:off x="533400" y="1981200"/>
            <a:ext cx="80899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You need to convert miles per year to miles per month. Use 1 year = 12 months.</a:t>
            </a:r>
          </a:p>
        </p:txBody>
      </p:sp>
      <p:pic>
        <p:nvPicPr>
          <p:cNvPr id="166" name="C06-3_1.png"/>
          <p:cNvPicPr/>
          <p:nvPr/>
        </p:nvPicPr>
        <p:blipFill>
          <a:blip r:embed="rId2">
            <a:extLst/>
          </a:blip>
          <a:srcRect l="0" t="0" r="0" b="75300"/>
          <a:stretch>
            <a:fillRect/>
          </a:stretch>
        </p:blipFill>
        <p:spPr>
          <a:xfrm>
            <a:off x="1219200" y="3048000"/>
            <a:ext cx="4238625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C06-3_1.png"/>
          <p:cNvPicPr/>
          <p:nvPr/>
        </p:nvPicPr>
        <p:blipFill>
          <a:blip r:embed="rId2">
            <a:extLst/>
          </a:blip>
          <a:srcRect l="24044" t="24699" r="0" b="48542"/>
          <a:stretch>
            <a:fillRect/>
          </a:stretch>
        </p:blipFill>
        <p:spPr>
          <a:xfrm>
            <a:off x="2238375" y="4267200"/>
            <a:ext cx="3219450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C06-3_1.png"/>
          <p:cNvPicPr/>
          <p:nvPr/>
        </p:nvPicPr>
        <p:blipFill>
          <a:blip r:embed="rId2">
            <a:extLst/>
          </a:blip>
          <a:srcRect l="23370" t="76544" r="0" b="0"/>
          <a:stretch>
            <a:fillRect/>
          </a:stretch>
        </p:blipFill>
        <p:spPr>
          <a:xfrm>
            <a:off x="4953000" y="2971800"/>
            <a:ext cx="3248025" cy="868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C06-3_1.png"/>
          <p:cNvPicPr/>
          <p:nvPr/>
        </p:nvPicPr>
        <p:blipFill>
          <a:blip r:embed="rId2">
            <a:extLst/>
          </a:blip>
          <a:srcRect l="0" t="53515" r="22695" b="34133"/>
          <a:stretch>
            <a:fillRect/>
          </a:stretch>
        </p:blipFill>
        <p:spPr>
          <a:xfrm>
            <a:off x="1219200" y="5638800"/>
            <a:ext cx="32766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4991100" y="4456112"/>
            <a:ext cx="36322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Divide out common units.</a:t>
            </a:r>
          </a:p>
        </p:txBody>
      </p:sp>
      <p:sp>
        <p:nvSpPr>
          <p:cNvPr id="171" name="Shape 171"/>
          <p:cNvSpPr/>
          <p:nvPr/>
        </p:nvSpPr>
        <p:spPr>
          <a:xfrm>
            <a:off x="4991100" y="5588000"/>
            <a:ext cx="36322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Simplify.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nodeType="after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nodeType="afterEffect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5" dur="500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7"/>
      <p:bldP build="whole" bldLvl="1" animBg="1" rev="0" advAuto="0" spid="164" grpId="1"/>
      <p:bldP build="whole" bldLvl="1" animBg="1" rev="0" advAuto="0" spid="168" grpId="4"/>
      <p:bldP build="p" bldLvl="5" animBg="1" rev="0" advAuto="0" spid="171" grpId="8"/>
      <p:bldP build="whole" bldLvl="1" animBg="1" rev="0" advAuto="0" spid="167" grpId="5"/>
      <p:bldP build="p" bldLvl="5" animBg="1" rev="0" advAuto="0" spid="170" grpId="6"/>
      <p:bldP build="whole" bldLvl="1" animBg="1" rev="0" advAuto="0" spid="166" grpId="3"/>
      <p:bldP build="p" bldLvl="5" animBg="1" rev="0" advAuto="0" spid="165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</a:t>
            </a:r>
          </a:p>
        </p:txBody>
      </p:sp>
      <p:sp>
        <p:nvSpPr>
          <p:cNvPr id="174" name="Shape 174"/>
          <p:cNvSpPr/>
          <p:nvPr/>
        </p:nvSpPr>
        <p:spPr>
          <a:xfrm>
            <a:off x="4457700" y="771525"/>
            <a:ext cx="3632200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Use Dimensional Analysis</a:t>
            </a:r>
          </a:p>
        </p:txBody>
      </p:sp>
      <p:sp>
        <p:nvSpPr>
          <p:cNvPr id="175" name="Shape 175"/>
          <p:cNvSpPr/>
          <p:nvPr/>
        </p:nvSpPr>
        <p:spPr>
          <a:xfrm>
            <a:off x="533400" y="1562100"/>
            <a:ext cx="82423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So, 520 miles per year is equivalent to about 43.3 miles per month.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</a:t>
            </a:r>
          </a:p>
        </p:txBody>
      </p:sp>
      <p:sp>
        <p:nvSpPr>
          <p:cNvPr id="178" name="Shape 178"/>
          <p:cNvSpPr/>
          <p:nvPr/>
        </p:nvSpPr>
        <p:spPr>
          <a:xfrm>
            <a:off x="857250" y="251460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2 mi/min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2 min/mi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5 mi/min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5 min/mi</a:t>
            </a:r>
          </a:p>
        </p:txBody>
      </p:sp>
      <p:sp>
        <p:nvSpPr>
          <p:cNvPr id="179" name="Shape 179"/>
          <p:cNvSpPr/>
          <p:nvPr/>
        </p:nvSpPr>
        <p:spPr>
          <a:xfrm>
            <a:off x="476250" y="1560512"/>
            <a:ext cx="80264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buClr>
                <a:srgbClr val="0068AD"/>
              </a:buClr>
              <a:buFont typeface="Arial"/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Convert 120 miles per hour to miles per minute.</a:t>
            </a:r>
          </a:p>
        </p:txBody>
      </p:sp>
      <p:sp>
        <p:nvSpPr>
          <p:cNvPr id="180" name="Shape 180"/>
          <p:cNvSpPr/>
          <p:nvPr/>
        </p:nvSpPr>
        <p:spPr>
          <a:xfrm>
            <a:off x="876300" y="24638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81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9600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3"/>
      <p:bldP build="whole" bldLvl="1" animBg="1" rev="0" advAuto="0" spid="180" grpId="5"/>
      <p:bldP build="whole" bldLvl="1" animBg="1" rev="0" advAuto="0" spid="182" grpId="2"/>
      <p:bldP build="whole" bldLvl="1" animBg="1" rev="0" advAuto="0" spid="181" grpId="1"/>
      <p:bldP build="whole" bldLvl="1" animBg="1" rev="0" advAuto="0" spid="178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185" name="Shape 185"/>
          <p:cNvSpPr/>
          <p:nvPr/>
        </p:nvSpPr>
        <p:spPr>
          <a:xfrm>
            <a:off x="4457700" y="771525"/>
            <a:ext cx="3632200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Convert Rates</a:t>
            </a:r>
          </a:p>
        </p:txBody>
      </p:sp>
      <p:sp>
        <p:nvSpPr>
          <p:cNvPr id="186" name="Shape 186"/>
          <p:cNvSpPr/>
          <p:nvPr/>
        </p:nvSpPr>
        <p:spPr>
          <a:xfrm>
            <a:off x="476250" y="1560512"/>
            <a:ext cx="8026400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SWIMMING POOL  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 swimming pool is being filled with water at about 300 gallons per hour. How many quarts per second is this?</a:t>
            </a:r>
          </a:p>
        </p:txBody>
      </p:sp>
      <p:pic>
        <p:nvPicPr>
          <p:cNvPr id="187" name="C06-3_2a.png"/>
          <p:cNvPicPr/>
          <p:nvPr/>
        </p:nvPicPr>
        <p:blipFill>
          <a:blip r:embed="rId2">
            <a:extLst/>
          </a:blip>
          <a:srcRect l="0" t="0" r="0" b="68202"/>
          <a:stretch>
            <a:fillRect/>
          </a:stretch>
        </p:blipFill>
        <p:spPr>
          <a:xfrm>
            <a:off x="838200" y="4343400"/>
            <a:ext cx="5035550" cy="131445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/>
          <p:nvPr/>
        </p:nvSpPr>
        <p:spPr>
          <a:xfrm>
            <a:off x="828675" y="2857500"/>
            <a:ext cx="6845300" cy="1231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Font typeface="Arial"/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You need to convert gallons per hour to quarts per second.</a:t>
            </a:r>
            <a:endParaRPr sz="2400">
              <a:uFill>
                <a:solidFill/>
              </a:uFill>
            </a:endParaRPr>
          </a:p>
          <a:p>
            <a:pPr lvl="0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Font typeface="Arial"/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Use 1 gal = 4 qt and 1 hr = 3600 s.</a:t>
            </a:r>
          </a:p>
        </p:txBody>
      </p:sp>
      <p:pic>
        <p:nvPicPr>
          <p:cNvPr id="189" name="6-3-2a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38837" y="4333875"/>
            <a:ext cx="2614614" cy="167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9" grpId="4"/>
      <p:bldP build="whole" bldLvl="1" animBg="1" rev="0" advAuto="0" spid="187" grpId="3"/>
      <p:bldP build="p" bldLvl="5" animBg="1" rev="0" advAuto="0" spid="186" grpId="1"/>
      <p:bldP build="p" bldLvl="5" animBg="1" rev="0" advAuto="0" spid="188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192" name="Shape 192"/>
          <p:cNvSpPr/>
          <p:nvPr/>
        </p:nvSpPr>
        <p:spPr>
          <a:xfrm>
            <a:off x="4457700" y="771525"/>
            <a:ext cx="3632200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Convert Rates</a:t>
            </a:r>
          </a:p>
        </p:txBody>
      </p:sp>
      <p:sp>
        <p:nvSpPr>
          <p:cNvPr id="193" name="Shape 193"/>
          <p:cNvSpPr/>
          <p:nvPr/>
        </p:nvSpPr>
        <p:spPr>
          <a:xfrm>
            <a:off x="5943600" y="1641475"/>
            <a:ext cx="2679701" cy="1410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Divide the common factors and units.</a:t>
            </a:r>
          </a:p>
        </p:txBody>
      </p:sp>
      <p:grpSp>
        <p:nvGrpSpPr>
          <p:cNvPr id="196" name="Group 196"/>
          <p:cNvGrpSpPr/>
          <p:nvPr/>
        </p:nvGrpSpPr>
        <p:grpSpPr>
          <a:xfrm>
            <a:off x="838200" y="1447800"/>
            <a:ext cx="5035550" cy="1462088"/>
            <a:chOff x="0" y="0"/>
            <a:chExt cx="5035550" cy="1462087"/>
          </a:xfrm>
        </p:grpSpPr>
        <p:pic>
          <p:nvPicPr>
            <p:cNvPr id="194" name="C06-3_2a.png"/>
            <p:cNvPicPr/>
            <p:nvPr/>
          </p:nvPicPr>
          <p:blipFill>
            <a:blip r:embed="rId2">
              <a:extLst/>
            </a:blip>
            <a:srcRect l="0" t="31336" r="0" b="33831"/>
            <a:stretch>
              <a:fillRect/>
            </a:stretch>
          </p:blipFill>
          <p:spPr>
            <a:xfrm>
              <a:off x="0" y="22225"/>
              <a:ext cx="5035550" cy="14398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5" name="C06-3_2a.png"/>
            <p:cNvPicPr/>
            <p:nvPr/>
          </p:nvPicPr>
          <p:blipFill>
            <a:blip r:embed="rId2">
              <a:extLst/>
            </a:blip>
            <a:srcRect l="32724" t="30876" r="63177" b="62403"/>
            <a:stretch>
              <a:fillRect/>
            </a:stretch>
          </p:blipFill>
          <p:spPr>
            <a:xfrm>
              <a:off x="4375150" y="0"/>
              <a:ext cx="206375" cy="2778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97" name="C06-3_2a.png"/>
          <p:cNvPicPr/>
          <p:nvPr/>
        </p:nvPicPr>
        <p:blipFill>
          <a:blip r:embed="rId2">
            <a:extLst/>
          </a:blip>
          <a:srcRect l="0" t="68894" r="0" b="12902"/>
          <a:stretch>
            <a:fillRect/>
          </a:stretch>
        </p:blipFill>
        <p:spPr>
          <a:xfrm>
            <a:off x="838200" y="3241675"/>
            <a:ext cx="5035550" cy="752475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hape 198"/>
          <p:cNvSpPr/>
          <p:nvPr/>
        </p:nvSpPr>
        <p:spPr>
          <a:xfrm>
            <a:off x="5946775" y="3333750"/>
            <a:ext cx="27559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Multiply.</a:t>
            </a:r>
          </a:p>
        </p:txBody>
      </p:sp>
      <p:pic>
        <p:nvPicPr>
          <p:cNvPr id="199" name="C06-3_2a.png"/>
          <p:cNvPicPr/>
          <p:nvPr/>
        </p:nvPicPr>
        <p:blipFill>
          <a:blip r:embed="rId2">
            <a:extLst/>
          </a:blip>
          <a:srcRect l="0" t="87327" r="0" b="0"/>
          <a:stretch>
            <a:fillRect/>
          </a:stretch>
        </p:blipFill>
        <p:spPr>
          <a:xfrm>
            <a:off x="838200" y="4232275"/>
            <a:ext cx="5035550" cy="523875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/>
        </p:nvSpPr>
        <p:spPr>
          <a:xfrm>
            <a:off x="5946775" y="4298950"/>
            <a:ext cx="28321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Simplify.</a:t>
            </a:r>
          </a:p>
        </p:txBody>
      </p:sp>
      <p:sp>
        <p:nvSpPr>
          <p:cNvPr id="201" name="Shape 201"/>
          <p:cNvSpPr/>
          <p:nvPr/>
        </p:nvSpPr>
        <p:spPr>
          <a:xfrm>
            <a:off x="533400" y="5229225"/>
            <a:ext cx="78613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So, 300 gallons per hour is equivalent to about 0.3 quart per second.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1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nodeType="after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500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6" dur="5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7" grpId="3"/>
      <p:bldP build="p" bldLvl="5" animBg="1" rev="0" advAuto="0" spid="201" grpId="7"/>
      <p:bldP build="whole" bldLvl="1" animBg="1" rev="0" advAuto="0" spid="196" grpId="1"/>
      <p:bldP build="p" bldLvl="5" animBg="1" rev="0" advAuto="0" spid="200" grpId="6"/>
      <p:bldP build="p" bldLvl="5" animBg="1" rev="0" advAuto="0" spid="193" grpId="2"/>
      <p:bldP build="whole" bldLvl="1" animBg="1" rev="0" advAuto="0" spid="199" grpId="5"/>
      <p:bldP build="p" bldLvl="5" animBg="1" rev="0" advAuto="0" spid="198" grpId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204" name="Shape 204"/>
          <p:cNvSpPr/>
          <p:nvPr/>
        </p:nvSpPr>
        <p:spPr>
          <a:xfrm>
            <a:off x="866775" y="271780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88 ft/min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880 ft/min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1056 ft/min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5280 ft/min</a:t>
            </a:r>
          </a:p>
        </p:txBody>
      </p:sp>
      <p:sp>
        <p:nvSpPr>
          <p:cNvPr id="205" name="Shape 205"/>
          <p:cNvSpPr/>
          <p:nvPr/>
        </p:nvSpPr>
        <p:spPr>
          <a:xfrm>
            <a:off x="476250" y="1560512"/>
            <a:ext cx="8026400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buClr>
                <a:srgbClr val="0068AD"/>
              </a:buClr>
              <a:buFont typeface="Arial"/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 train travels 1440 miles per day. How many feet per minute is this?</a:t>
            </a:r>
          </a:p>
        </p:txBody>
      </p:sp>
      <p:sp>
        <p:nvSpPr>
          <p:cNvPr id="206" name="Shape 206"/>
          <p:cNvSpPr/>
          <p:nvPr/>
        </p:nvSpPr>
        <p:spPr>
          <a:xfrm>
            <a:off x="876300" y="54864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07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9600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7" grpId="1"/>
      <p:bldP build="whole" bldLvl="1" animBg="1" rev="0" advAuto="0" spid="204" grpId="4"/>
      <p:bldP build="whole" bldLvl="1" animBg="1" rev="0" advAuto="0" spid="208" grpId="2"/>
      <p:bldP build="whole" bldLvl="1" animBg="1" rev="0" advAuto="0" spid="206" grpId="5"/>
      <p:bldP build="whole" bldLvl="1" animBg="1" rev="0" advAuto="0" spid="205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Concept</a:t>
            </a:r>
          </a:p>
        </p:txBody>
      </p:sp>
      <p:pic>
        <p:nvPicPr>
          <p:cNvPr id="211" name="PALG-CH6-276-KC_A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738187"/>
            <a:ext cx="7181850" cy="5434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</a:t>
            </a:r>
          </a:p>
        </p:txBody>
      </p:sp>
      <p:sp>
        <p:nvSpPr>
          <p:cNvPr id="214" name="Shape 214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Convert Measurements Between Systems </a:t>
            </a:r>
          </a:p>
        </p:txBody>
      </p:sp>
      <p:sp>
        <p:nvSpPr>
          <p:cNvPr id="215" name="Shape 215"/>
          <p:cNvSpPr/>
          <p:nvPr/>
        </p:nvSpPr>
        <p:spPr>
          <a:xfrm>
            <a:off x="533400" y="1568450"/>
            <a:ext cx="83947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A.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Convert 4 pounds to kilograms. Round to the nearest hundredth.</a:t>
            </a:r>
          </a:p>
        </p:txBody>
      </p:sp>
      <p:sp>
        <p:nvSpPr>
          <p:cNvPr id="216" name="Shape 216"/>
          <p:cNvSpPr/>
          <p:nvPr/>
        </p:nvSpPr>
        <p:spPr>
          <a:xfrm>
            <a:off x="533400" y="2514600"/>
            <a:ext cx="80899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Use 1 pound ≈ 0.454 kilogram.</a:t>
            </a:r>
          </a:p>
        </p:txBody>
      </p:sp>
      <p:sp>
        <p:nvSpPr>
          <p:cNvPr id="217" name="Shape 217"/>
          <p:cNvSpPr/>
          <p:nvPr/>
        </p:nvSpPr>
        <p:spPr>
          <a:xfrm>
            <a:off x="5105400" y="3155950"/>
            <a:ext cx="35052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Divide out common units, leaving kilograms.</a:t>
            </a:r>
          </a:p>
        </p:txBody>
      </p:sp>
      <p:sp>
        <p:nvSpPr>
          <p:cNvPr id="218" name="Shape 218"/>
          <p:cNvSpPr/>
          <p:nvPr/>
        </p:nvSpPr>
        <p:spPr>
          <a:xfrm>
            <a:off x="5105400" y="4379912"/>
            <a:ext cx="19177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Simplify.</a:t>
            </a:r>
          </a:p>
        </p:txBody>
      </p:sp>
      <p:grpSp>
        <p:nvGrpSpPr>
          <p:cNvPr id="221" name="Group 221"/>
          <p:cNvGrpSpPr/>
          <p:nvPr/>
        </p:nvGrpSpPr>
        <p:grpSpPr>
          <a:xfrm>
            <a:off x="1447800" y="3028949"/>
            <a:ext cx="3006726" cy="844551"/>
            <a:chOff x="0" y="0"/>
            <a:chExt cx="3006725" cy="844550"/>
          </a:xfrm>
        </p:grpSpPr>
        <p:pic>
          <p:nvPicPr>
            <p:cNvPr id="219" name="C06-3_3a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27100" y="0"/>
              <a:ext cx="2079626" cy="844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0" name="Shape 220"/>
            <p:cNvSpPr/>
            <p:nvPr/>
          </p:nvSpPr>
          <p:spPr>
            <a:xfrm>
              <a:off x="0" y="171450"/>
              <a:ext cx="25146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Font typeface="Arial"/>
                <a:defRPr sz="2400"/>
              </a:lvl1pPr>
            </a:lstStyle>
            <a:p>
              <a:pPr lvl="0">
                <a:defRPr sz="1800">
                  <a:uFillTx/>
                </a:defRPr>
              </a:pPr>
              <a:r>
                <a:rPr sz="2400">
                  <a:uFill>
                    <a:solidFill/>
                  </a:uFill>
                </a:rPr>
                <a:t>4 lb ≈ </a:t>
              </a:r>
            </a:p>
          </p:txBody>
        </p:sp>
      </p:grpSp>
      <p:sp>
        <p:nvSpPr>
          <p:cNvPr id="222" name="Shape 222"/>
          <p:cNvSpPr/>
          <p:nvPr/>
        </p:nvSpPr>
        <p:spPr>
          <a:xfrm>
            <a:off x="2019300" y="4379912"/>
            <a:ext cx="19177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≈ 1.82 kg</a:t>
            </a:r>
          </a:p>
        </p:txBody>
      </p:sp>
      <p:sp>
        <p:nvSpPr>
          <p:cNvPr id="223" name="Shape 223"/>
          <p:cNvSpPr/>
          <p:nvPr/>
        </p:nvSpPr>
        <p:spPr>
          <a:xfrm>
            <a:off x="533400" y="5370512"/>
            <a:ext cx="82423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So, 4 pounds is approximately 1.82 kilograms.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2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nodeType="after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500"/>
                                        <p:tgtEl>
                                          <p:spTgt spid="2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5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500"/>
                                        <p:tgtEl>
                                          <p:spTgt spid="2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0" dur="500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1" grpId="3"/>
      <p:bldP build="p" bldLvl="5" animBg="1" rev="0" advAuto="0" spid="217" grpId="4"/>
      <p:bldP build="p" bldLvl="5" animBg="1" rev="0" advAuto="0" spid="216" grpId="2"/>
      <p:bldP build="whole" bldLvl="1" animBg="1" rev="0" advAuto="0" spid="215" grpId="1"/>
      <p:bldP build="p" bldLvl="5" animBg="1" rev="0" advAuto="0" spid="222" grpId="5"/>
      <p:bldP build="p" bldLvl="5" animBg="1" rev="0" advAuto="0" spid="223" grpId="7"/>
      <p:bldP build="p" bldLvl="5" animBg="1" rev="0" advAuto="0" spid="218" grpId="6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</a:t>
            </a:r>
          </a:p>
        </p:txBody>
      </p:sp>
      <p:sp>
        <p:nvSpPr>
          <p:cNvPr id="226" name="Shape 226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Convert Measurements Between Systems </a:t>
            </a:r>
          </a:p>
        </p:txBody>
      </p:sp>
      <p:sp>
        <p:nvSpPr>
          <p:cNvPr id="227" name="Shape 227"/>
          <p:cNvSpPr/>
          <p:nvPr/>
        </p:nvSpPr>
        <p:spPr>
          <a:xfrm>
            <a:off x="533400" y="1568450"/>
            <a:ext cx="83947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B.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Convert 15 meters to feet. Round to the nearest hundredth.</a:t>
            </a:r>
          </a:p>
        </p:txBody>
      </p:sp>
      <p:sp>
        <p:nvSpPr>
          <p:cNvPr id="228" name="Shape 228"/>
          <p:cNvSpPr/>
          <p:nvPr/>
        </p:nvSpPr>
        <p:spPr>
          <a:xfrm>
            <a:off x="533400" y="2514600"/>
            <a:ext cx="80899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Use 1 m ≈ 3.279 ft.</a:t>
            </a:r>
          </a:p>
        </p:txBody>
      </p:sp>
      <p:pic>
        <p:nvPicPr>
          <p:cNvPr id="229" name="C06-3_3b.png"/>
          <p:cNvPicPr/>
          <p:nvPr/>
        </p:nvPicPr>
        <p:blipFill>
          <a:blip r:embed="rId2">
            <a:extLst/>
          </a:blip>
          <a:srcRect l="0" t="0" r="0" b="28712"/>
          <a:stretch>
            <a:fillRect/>
          </a:stretch>
        </p:blipFill>
        <p:spPr>
          <a:xfrm>
            <a:off x="1309687" y="2971800"/>
            <a:ext cx="3109913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/>
        </p:nvSpPr>
        <p:spPr>
          <a:xfrm>
            <a:off x="5105400" y="3155950"/>
            <a:ext cx="35052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Divide out common units, leaving feet.</a:t>
            </a:r>
          </a:p>
        </p:txBody>
      </p:sp>
      <p:sp>
        <p:nvSpPr>
          <p:cNvPr id="231" name="Shape 231"/>
          <p:cNvSpPr/>
          <p:nvPr/>
        </p:nvSpPr>
        <p:spPr>
          <a:xfrm>
            <a:off x="5105400" y="4379912"/>
            <a:ext cx="19177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Simplify.</a:t>
            </a:r>
          </a:p>
        </p:txBody>
      </p:sp>
      <p:pic>
        <p:nvPicPr>
          <p:cNvPr id="232" name="C06-3_3b.png"/>
          <p:cNvPicPr/>
          <p:nvPr/>
        </p:nvPicPr>
        <p:blipFill>
          <a:blip r:embed="rId2">
            <a:extLst/>
          </a:blip>
          <a:srcRect l="0" t="66459" r="0" b="0"/>
          <a:stretch>
            <a:fillRect/>
          </a:stretch>
        </p:blipFill>
        <p:spPr>
          <a:xfrm>
            <a:off x="1295400" y="4343400"/>
            <a:ext cx="3109913" cy="430213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Shape 233"/>
          <p:cNvSpPr/>
          <p:nvPr/>
        </p:nvSpPr>
        <p:spPr>
          <a:xfrm>
            <a:off x="533400" y="5370512"/>
            <a:ext cx="82423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So, 15 meters is approximately 49.19 feet.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nodeType="after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5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4" dur="500"/>
                                        <p:tgtEl>
                                          <p:spTgt spid="2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5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1" grpId="6"/>
      <p:bldP build="p" bldLvl="5" animBg="1" rev="0" advAuto="0" spid="228" grpId="2"/>
      <p:bldP build="whole" bldLvl="1" animBg="1" rev="0" advAuto="0" spid="229" grpId="3"/>
      <p:bldP build="whole" bldLvl="1" animBg="1" rev="0" advAuto="0" spid="227" grpId="1"/>
      <p:bldP build="p" bldLvl="5" animBg="1" rev="0" advAuto="0" spid="230" grpId="4"/>
      <p:bldP build="p" bldLvl="5" animBg="1" rev="0" advAuto="0" spid="233" grpId="7"/>
      <p:bldP build="whole" bldLvl="1" animBg="1" rev="0" advAuto="0" spid="232" grpId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Lesson Menu</a:t>
            </a:r>
          </a:p>
        </p:txBody>
      </p:sp>
      <p:sp>
        <p:nvSpPr>
          <p:cNvPr id="112" name="Shape 112"/>
          <p:cNvSpPr/>
          <p:nvPr/>
        </p:nvSpPr>
        <p:spPr>
          <a:xfrm>
            <a:off x="1066800" y="1701800"/>
            <a:ext cx="7594600" cy="356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01164" indent="-1660525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" invalidUrl="" action="ppaction://hlinkshowjump?jump=nextslide" tgtFrame="" tooltip="" history="1" highlightClick="0" endSnd="0"/>
              </a:rPr>
              <a:t>Five-Minute Check (over Lesson 6–2)</a:t>
            </a:r>
            <a:endParaRPr>
              <a:uFill>
                <a:solidFill/>
              </a:uFill>
            </a:endParaRPr>
          </a:p>
          <a:p>
            <a:pPr lvl="0" marL="1701164" indent="-1660525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2" invalidUrl="" action="ppaction://hlinksldjump" tgtFrame="" tooltip="" history="1" highlightClick="0" endSnd="0"/>
              </a:rPr>
              <a:t>Then/Now</a:t>
            </a:r>
            <a:endParaRPr>
              <a:uFill>
                <a:solidFill/>
              </a:uFill>
            </a:endParaRPr>
          </a:p>
          <a:p>
            <a:pPr lvl="0" marL="1701164" indent="-1660525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3" invalidUrl="" action="ppaction://hlinksldjump" tgtFrame="" tooltip="" history="1" highlightClick="0" endSnd="0"/>
              </a:rPr>
              <a:t>New Vocabulary</a:t>
            </a:r>
            <a:endParaRPr>
              <a:uFill>
                <a:solidFill/>
              </a:uFill>
            </a:endParaRPr>
          </a:p>
          <a:p>
            <a:pPr lvl="0" marL="1701164" indent="-1660525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4" invalidUrl="" action="ppaction://hlinksldjump" tgtFrame="" tooltip="" history="1" highlightClick="0" endSnd="0"/>
              </a:rPr>
              <a:t>Example 1:  Real-World Example:  Use Dimensional Analysis</a:t>
            </a:r>
            <a:endParaRPr>
              <a:uFill>
                <a:solidFill/>
              </a:uFill>
            </a:endParaRPr>
          </a:p>
          <a:p>
            <a:pPr lvl="0" marL="1701164" indent="-1660525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5" invalidUrl="" action="ppaction://hlinksldjump" tgtFrame="" tooltip="" history="1" highlightClick="0" endSnd="0"/>
              </a:rPr>
              <a:t>Example 2:  Real-World Example: Convert Rates</a:t>
            </a:r>
            <a:endParaRPr>
              <a:uFill>
                <a:solidFill/>
              </a:uFill>
            </a:endParaRPr>
          </a:p>
          <a:p>
            <a:pPr lvl="0" marL="1701164" indent="-1660525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6" invalidUrl="" action="ppaction://hlinksldjump" tgtFrame="" tooltip="" history="1" highlightClick="0" endSnd="0"/>
              </a:rPr>
              <a:t>Key Concept:  Measurement Conversions  </a:t>
            </a:r>
            <a:endParaRPr>
              <a:uFill>
                <a:solidFill/>
              </a:uFill>
            </a:endParaRPr>
          </a:p>
          <a:p>
            <a:pPr lvl="0" marL="1701164" indent="-1660525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7" invalidUrl="" action="ppaction://hlinksldjump" tgtFrame="" tooltip="" history="1" highlightClick="0" endSnd="0"/>
              </a:rPr>
              <a:t>Example 3:  Convert Measurements Between Systems</a:t>
            </a:r>
            <a:endParaRPr>
              <a:uFill>
                <a:solidFill/>
              </a:uFill>
            </a:endParaRPr>
          </a:p>
          <a:p>
            <a:pPr lvl="0" marL="1701164" indent="-1660525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8" invalidUrl="" action="ppaction://hlinksldjump" tgtFrame="" tooltip="" history="1" highlightClick="0" endSnd="0"/>
              </a:rPr>
              <a:t>Example 4:  Real-World Example: Convert Rates</a:t>
            </a:r>
            <a:r>
              <a:rPr b="1" sz="22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</a:t>
            </a: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8" invalidUrl="" action="ppaction://hlinksldjump" tgtFrame="" tooltip="" history="1" highlightClick="0" endSnd="0"/>
              </a:rPr>
              <a:t>Between Systems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</a:t>
            </a:r>
          </a:p>
        </p:txBody>
      </p:sp>
      <p:sp>
        <p:nvSpPr>
          <p:cNvPr id="236" name="Shape 236"/>
          <p:cNvSpPr/>
          <p:nvPr/>
        </p:nvSpPr>
        <p:spPr>
          <a:xfrm>
            <a:off x="914400" y="262890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0.153 m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1.53 m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1.70 m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16.40 m</a:t>
            </a:r>
          </a:p>
        </p:txBody>
      </p:sp>
      <p:sp>
        <p:nvSpPr>
          <p:cNvPr id="237" name="Shape 237"/>
          <p:cNvSpPr/>
          <p:nvPr/>
        </p:nvSpPr>
        <p:spPr>
          <a:xfrm>
            <a:off x="476250" y="1552575"/>
            <a:ext cx="80264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A.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About how many meters are equal to 5 feet?</a:t>
            </a:r>
          </a:p>
        </p:txBody>
      </p:sp>
      <p:sp>
        <p:nvSpPr>
          <p:cNvPr id="238" name="Shape 238"/>
          <p:cNvSpPr/>
          <p:nvPr/>
        </p:nvSpPr>
        <p:spPr>
          <a:xfrm>
            <a:off x="876300" y="35433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39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9" grpId="1"/>
      <p:bldP build="whole" bldLvl="1" animBg="1" rev="0" advAuto="0" spid="238" grpId="5"/>
      <p:bldP build="whole" bldLvl="1" animBg="1" rev="0" advAuto="0" spid="237" grpId="3"/>
      <p:bldP build="whole" bldLvl="1" animBg="1" rev="0" advAuto="0" spid="240" grpId="2"/>
      <p:bldP build="whole" bldLvl="1" animBg="1" rev="0" advAuto="0" spid="236" grpId="4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</a:t>
            </a:r>
          </a:p>
        </p:txBody>
      </p:sp>
      <p:sp>
        <p:nvSpPr>
          <p:cNvPr id="243" name="Shape 243"/>
          <p:cNvSpPr/>
          <p:nvPr/>
        </p:nvSpPr>
        <p:spPr>
          <a:xfrm>
            <a:off x="857250" y="260350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3.31 qt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7.66 qt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7.40 qt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14.80 qt</a:t>
            </a:r>
          </a:p>
        </p:txBody>
      </p:sp>
      <p:sp>
        <p:nvSpPr>
          <p:cNvPr id="244" name="Shape 244"/>
          <p:cNvSpPr/>
          <p:nvPr/>
        </p:nvSpPr>
        <p:spPr>
          <a:xfrm>
            <a:off x="476250" y="1552575"/>
            <a:ext cx="80264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B.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About how many quarts are equal to 7 liters?</a:t>
            </a:r>
          </a:p>
        </p:txBody>
      </p:sp>
      <p:sp>
        <p:nvSpPr>
          <p:cNvPr id="245" name="Shape 245"/>
          <p:cNvSpPr/>
          <p:nvPr/>
        </p:nvSpPr>
        <p:spPr>
          <a:xfrm>
            <a:off x="876300" y="44323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46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7" grpId="2"/>
      <p:bldP build="whole" bldLvl="1" animBg="1" rev="0" advAuto="0" spid="244" grpId="3"/>
      <p:bldP build="whole" bldLvl="1" animBg="1" rev="0" advAuto="0" spid="243" grpId="4"/>
      <p:bldP build="whole" bldLvl="1" animBg="1" rev="0" advAuto="0" spid="245" grpId="5"/>
      <p:bldP build="whole" bldLvl="1" animBg="1" rev="0" advAuto="0" spid="24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4</a:t>
            </a:r>
          </a:p>
        </p:txBody>
      </p:sp>
      <p:sp>
        <p:nvSpPr>
          <p:cNvPr id="250" name="Shape 250"/>
          <p:cNvSpPr/>
          <p:nvPr/>
        </p:nvSpPr>
        <p:spPr>
          <a:xfrm>
            <a:off x="4457700" y="771525"/>
            <a:ext cx="4381500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Convert Rates Between Systems</a:t>
            </a:r>
          </a:p>
        </p:txBody>
      </p:sp>
      <p:sp>
        <p:nvSpPr>
          <p:cNvPr id="251" name="Shape 251"/>
          <p:cNvSpPr/>
          <p:nvPr/>
        </p:nvSpPr>
        <p:spPr>
          <a:xfrm>
            <a:off x="533400" y="1555750"/>
            <a:ext cx="8394700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CYCLING  </a:t>
            </a:r>
            <a:r>
              <a:rPr b="1" sz="1200">
                <a:uFill>
                  <a:solidFill/>
                </a:uFill>
              </a:rPr>
              <a:t> 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 cyclist is cycling about 3 kilometers per hour. Rounded to the nearest hundredth, how many feet per second is this?</a:t>
            </a:r>
          </a:p>
        </p:txBody>
      </p:sp>
      <p:sp>
        <p:nvSpPr>
          <p:cNvPr id="252" name="Shape 252"/>
          <p:cNvSpPr/>
          <p:nvPr/>
        </p:nvSpPr>
        <p:spPr>
          <a:xfrm>
            <a:off x="533400" y="2855912"/>
            <a:ext cx="80899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Use 1 km ≈ 0.621 mi, 1 mi = 5280 ft, and 1 hr = 3600 s.</a:t>
            </a:r>
          </a:p>
        </p:txBody>
      </p:sp>
      <p:pic>
        <p:nvPicPr>
          <p:cNvPr id="253" name="C06-3_4.png"/>
          <p:cNvPicPr/>
          <p:nvPr/>
        </p:nvPicPr>
        <p:blipFill>
          <a:blip r:embed="rId2">
            <a:extLst/>
          </a:blip>
          <a:srcRect l="0" t="65827" r="51933" b="1257"/>
          <a:stretch>
            <a:fillRect/>
          </a:stretch>
        </p:blipFill>
        <p:spPr>
          <a:xfrm>
            <a:off x="914400" y="5410200"/>
            <a:ext cx="27432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Shape 254"/>
          <p:cNvSpPr/>
          <p:nvPr/>
        </p:nvSpPr>
        <p:spPr>
          <a:xfrm>
            <a:off x="6858000" y="3886200"/>
            <a:ext cx="1689100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Divide out common units.</a:t>
            </a:r>
          </a:p>
        </p:txBody>
      </p:sp>
      <p:sp>
        <p:nvSpPr>
          <p:cNvPr id="255" name="Shape 255"/>
          <p:cNvSpPr/>
          <p:nvPr/>
        </p:nvSpPr>
        <p:spPr>
          <a:xfrm>
            <a:off x="6858000" y="5446712"/>
            <a:ext cx="16891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Simplify.</a:t>
            </a:r>
          </a:p>
        </p:txBody>
      </p:sp>
      <p:grpSp>
        <p:nvGrpSpPr>
          <p:cNvPr id="260" name="Group 260"/>
          <p:cNvGrpSpPr/>
          <p:nvPr/>
        </p:nvGrpSpPr>
        <p:grpSpPr>
          <a:xfrm>
            <a:off x="893762" y="3886200"/>
            <a:ext cx="5735638" cy="914400"/>
            <a:chOff x="0" y="0"/>
            <a:chExt cx="5735637" cy="914400"/>
          </a:xfrm>
        </p:grpSpPr>
        <p:pic>
          <p:nvPicPr>
            <p:cNvPr id="256" name="C06-3_4.png"/>
            <p:cNvPicPr/>
            <p:nvPr/>
          </p:nvPicPr>
          <p:blipFill>
            <a:blip r:embed="rId2">
              <a:extLst/>
            </a:blip>
            <a:srcRect l="0" t="0" r="0" b="34172"/>
            <a:stretch>
              <a:fillRect/>
            </a:stretch>
          </p:blipFill>
          <p:spPr>
            <a:xfrm>
              <a:off x="28575" y="0"/>
              <a:ext cx="5707063" cy="914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7" name="Shape 257"/>
            <p:cNvSpPr/>
            <p:nvPr/>
          </p:nvSpPr>
          <p:spPr>
            <a:xfrm>
              <a:off x="96837" y="0"/>
              <a:ext cx="304801" cy="457200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pic>
          <p:nvPicPr>
            <p:cNvPr id="258" name="C06-3_4.png"/>
            <p:cNvPicPr/>
            <p:nvPr/>
          </p:nvPicPr>
          <p:blipFill>
            <a:blip r:embed="rId2">
              <a:extLst/>
            </a:blip>
            <a:srcRect l="0" t="0" r="95938" b="68228"/>
            <a:stretch>
              <a:fillRect/>
            </a:stretch>
          </p:blipFill>
          <p:spPr>
            <a:xfrm>
              <a:off x="0" y="0"/>
              <a:ext cx="231775" cy="4413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9" name="C06-3_4.png"/>
            <p:cNvPicPr/>
            <p:nvPr/>
          </p:nvPicPr>
          <p:blipFill>
            <a:blip r:embed="rId2">
              <a:extLst/>
            </a:blip>
            <a:srcRect l="4144" t="0" r="87287" b="69599"/>
            <a:stretch>
              <a:fillRect/>
            </a:stretch>
          </p:blipFill>
          <p:spPr>
            <a:xfrm>
              <a:off x="315912" y="0"/>
              <a:ext cx="488951" cy="4222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2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nodeType="after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2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500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0" grpId="3"/>
      <p:bldP build="p" bldLvl="5" animBg="1" rev="0" advAuto="0" spid="254" grpId="4"/>
      <p:bldP build="p" bldLvl="5" animBg="1" rev="0" advAuto="0" spid="252" grpId="2"/>
      <p:bldP build="whole" bldLvl="1" animBg="1" rev="0" advAuto="0" spid="251" grpId="1"/>
      <p:bldP build="whole" bldLvl="1" animBg="1" rev="0" advAuto="0" spid="253" grpId="5"/>
      <p:bldP build="p" bldLvl="5" animBg="1" rev="0" advAuto="0" spid="255" grpId="6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4</a:t>
            </a:r>
          </a:p>
        </p:txBody>
      </p:sp>
      <p:sp>
        <p:nvSpPr>
          <p:cNvPr id="263" name="Shape 263"/>
          <p:cNvSpPr/>
          <p:nvPr/>
        </p:nvSpPr>
        <p:spPr>
          <a:xfrm>
            <a:off x="4457700" y="771525"/>
            <a:ext cx="4381500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Convert Rates Between Systems</a:t>
            </a:r>
          </a:p>
        </p:txBody>
      </p:sp>
      <p:sp>
        <p:nvSpPr>
          <p:cNvPr id="264" name="Shape 264"/>
          <p:cNvSpPr/>
          <p:nvPr/>
        </p:nvSpPr>
        <p:spPr>
          <a:xfrm>
            <a:off x="533400" y="1549400"/>
            <a:ext cx="82423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So, 3 kilometers per hour is approximately 2.73 feet per second.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4</a:t>
            </a:r>
          </a:p>
        </p:txBody>
      </p:sp>
      <p:sp>
        <p:nvSpPr>
          <p:cNvPr id="267" name="Shape 267"/>
          <p:cNvSpPr/>
          <p:nvPr/>
        </p:nvSpPr>
        <p:spPr>
          <a:xfrm>
            <a:off x="914400" y="264160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0.018 km/s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0.198 km/s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1.073 km/s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64.36 km/s</a:t>
            </a:r>
          </a:p>
        </p:txBody>
      </p:sp>
      <p:sp>
        <p:nvSpPr>
          <p:cNvPr id="268" name="Shape 268"/>
          <p:cNvSpPr/>
          <p:nvPr/>
        </p:nvSpPr>
        <p:spPr>
          <a:xfrm>
            <a:off x="476250" y="1568450"/>
            <a:ext cx="80264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buClr>
                <a:srgbClr val="0068AD"/>
              </a:buClr>
              <a:buFont typeface="Arial"/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 car is traveling 40 miles per hour. About how many kilometers per second is this?</a:t>
            </a:r>
          </a:p>
        </p:txBody>
      </p:sp>
      <p:sp>
        <p:nvSpPr>
          <p:cNvPr id="269" name="Shape 269"/>
          <p:cNvSpPr/>
          <p:nvPr/>
        </p:nvSpPr>
        <p:spPr>
          <a:xfrm>
            <a:off x="876300" y="26416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70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9600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1" grpId="2"/>
      <p:bldP build="whole" bldLvl="1" animBg="1" rev="0" advAuto="0" spid="270" grpId="1"/>
      <p:bldP build="whole" bldLvl="1" animBg="1" rev="0" advAuto="0" spid="267" grpId="4"/>
      <p:bldP build="whole" bldLvl="1" animBg="1" rev="0" advAuto="0" spid="269" grpId="5"/>
      <p:bldP build="whole" bldLvl="1" animBg="1" rev="0" advAuto="0" spid="268" grpId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End of the Lesson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1</a:t>
            </a:r>
          </a:p>
        </p:txBody>
      </p:sp>
      <p:sp>
        <p:nvSpPr>
          <p:cNvPr id="115" name="Shape 115"/>
          <p:cNvSpPr/>
          <p:nvPr/>
        </p:nvSpPr>
        <p:spPr>
          <a:xfrm>
            <a:off x="1066800" y="302260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53.1 mi/h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52.1 mi/h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51.1 mi/h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50.1 mi/h</a:t>
            </a:r>
          </a:p>
        </p:txBody>
      </p:sp>
      <p:sp>
        <p:nvSpPr>
          <p:cNvPr id="116" name="Shape 116"/>
          <p:cNvSpPr/>
          <p:nvPr/>
        </p:nvSpPr>
        <p:spPr>
          <a:xfrm>
            <a:off x="685800" y="1657350"/>
            <a:ext cx="8026400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Express the rate as a unit rate. Round to the nearest tenth if necessary.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230 miles in 4.5 hours</a:t>
            </a:r>
          </a:p>
        </p:txBody>
      </p:sp>
      <p:sp>
        <p:nvSpPr>
          <p:cNvPr id="117" name="Shape 117"/>
          <p:cNvSpPr/>
          <p:nvPr/>
        </p:nvSpPr>
        <p:spPr>
          <a:xfrm>
            <a:off x="533400" y="4979987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18" name="5Min Num_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2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7" grpId="4"/>
      <p:bldP build="whole" bldLvl="1" animBg="1" rev="0" advAuto="0" spid="116" grpId="2"/>
      <p:bldP build="whole" bldLvl="1" animBg="1" rev="0" advAuto="0" spid="118" grpId="1"/>
      <p:bldP build="whole" bldLvl="1" animBg="1" rev="0" advAuto="0" spid="115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2</a:t>
            </a:r>
          </a:p>
        </p:txBody>
      </p:sp>
      <p:sp>
        <p:nvSpPr>
          <p:cNvPr id="121" name="Shape 121"/>
          <p:cNvSpPr/>
          <p:nvPr/>
        </p:nvSpPr>
        <p:spPr>
          <a:xfrm>
            <a:off x="1066800" y="302260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1.8 pages/min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1.6 pages/min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1.4 pages/min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1.2 pages/min</a:t>
            </a:r>
          </a:p>
        </p:txBody>
      </p:sp>
      <p:sp>
        <p:nvSpPr>
          <p:cNvPr id="122" name="Shape 122"/>
          <p:cNvSpPr/>
          <p:nvPr/>
        </p:nvSpPr>
        <p:spPr>
          <a:xfrm>
            <a:off x="685800" y="1657350"/>
            <a:ext cx="8026400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Express the rate as a unit rate. Round to the nearest tenth if necessary.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54 pages in 30 minutes</a:t>
            </a:r>
          </a:p>
        </p:txBody>
      </p:sp>
      <p:sp>
        <p:nvSpPr>
          <p:cNvPr id="123" name="Shape 123"/>
          <p:cNvSpPr/>
          <p:nvPr/>
        </p:nvSpPr>
        <p:spPr>
          <a:xfrm>
            <a:off x="533400" y="30734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24" name="5Min Num_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4" grpId="1"/>
      <p:bldP build="whole" bldLvl="1" animBg="1" rev="0" advAuto="0" spid="123" grpId="4"/>
      <p:bldP build="whole" bldLvl="1" animBg="1" rev="0" advAuto="0" spid="122" grpId="2"/>
      <p:bldP build="whole" bldLvl="1" animBg="1" rev="0" advAuto="0" spid="121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3</a:t>
            </a:r>
          </a:p>
        </p:txBody>
      </p:sp>
      <p:sp>
        <p:nvSpPr>
          <p:cNvPr id="127" name="Shape 127"/>
          <p:cNvSpPr/>
          <p:nvPr/>
        </p:nvSpPr>
        <p:spPr>
          <a:xfrm>
            <a:off x="1066800" y="3022600"/>
            <a:ext cx="38989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$0.98/popsicle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$0.96/popsicle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$0.94/popsicle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$0.92/popsicle</a:t>
            </a:r>
          </a:p>
        </p:txBody>
      </p:sp>
      <p:sp>
        <p:nvSpPr>
          <p:cNvPr id="128" name="Shape 128"/>
          <p:cNvSpPr/>
          <p:nvPr/>
        </p:nvSpPr>
        <p:spPr>
          <a:xfrm>
            <a:off x="685800" y="1657350"/>
            <a:ext cx="8026400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Express the rate as a unit rate. Round to the nearest tenth if necessary.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$4.80 for 5 popsicles</a:t>
            </a:r>
          </a:p>
        </p:txBody>
      </p:sp>
      <p:sp>
        <p:nvSpPr>
          <p:cNvPr id="129" name="Shape 129"/>
          <p:cNvSpPr/>
          <p:nvPr/>
        </p:nvSpPr>
        <p:spPr>
          <a:xfrm>
            <a:off x="533400" y="40386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30" name="5Min Num_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7" grpId="3"/>
      <p:bldP build="whole" bldLvl="1" animBg="1" rev="0" advAuto="0" spid="129" grpId="4"/>
      <p:bldP build="whole" bldLvl="1" animBg="1" rev="0" advAuto="0" spid="130" grpId="1"/>
      <p:bldP build="whole" bldLvl="1" animBg="1" rev="0" advAuto="0" spid="128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4</a:t>
            </a:r>
          </a:p>
        </p:txBody>
      </p:sp>
      <p:sp>
        <p:nvSpPr>
          <p:cNvPr id="133" name="Shape 133"/>
          <p:cNvSpPr/>
          <p:nvPr/>
        </p:nvSpPr>
        <p:spPr>
          <a:xfrm>
            <a:off x="1066800" y="302260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1.7 steps/s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1.6 steps/s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1.5 steps/s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1.4 steps/s</a:t>
            </a:r>
          </a:p>
        </p:txBody>
      </p:sp>
      <p:sp>
        <p:nvSpPr>
          <p:cNvPr id="134" name="Shape 134"/>
          <p:cNvSpPr/>
          <p:nvPr/>
        </p:nvSpPr>
        <p:spPr>
          <a:xfrm>
            <a:off x="685800" y="1657350"/>
            <a:ext cx="8026400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Express the rate as a unit rate. Round to the nearest tenth if necessary.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25 steps in 18 seconds</a:t>
            </a:r>
          </a:p>
        </p:txBody>
      </p:sp>
      <p:sp>
        <p:nvSpPr>
          <p:cNvPr id="135" name="Shape 135"/>
          <p:cNvSpPr/>
          <p:nvPr/>
        </p:nvSpPr>
        <p:spPr>
          <a:xfrm>
            <a:off x="533400" y="58928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36" name="5Min Num_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" grpId="1"/>
      <p:bldP build="whole" bldLvl="1" animBg="1" rev="0" advAuto="0" spid="133" grpId="3"/>
      <p:bldP build="whole" bldLvl="1" animBg="1" rev="0" advAuto="0" spid="134" grpId="2"/>
      <p:bldP build="whole" bldLvl="1" animBg="1" rev="0" advAuto="0" spid="135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5</a:t>
            </a:r>
          </a:p>
        </p:txBody>
      </p:sp>
      <p:sp>
        <p:nvSpPr>
          <p:cNvPr id="139" name="Shape 139"/>
          <p:cNvSpPr/>
          <p:nvPr/>
        </p:nvSpPr>
        <p:spPr>
          <a:xfrm>
            <a:off x="1066800" y="294640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8 h 30 min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8 h 14 min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7 h 12 min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6 h 52 min</a:t>
            </a:r>
          </a:p>
        </p:txBody>
      </p:sp>
      <p:sp>
        <p:nvSpPr>
          <p:cNvPr id="140" name="Shape 140"/>
          <p:cNvSpPr/>
          <p:nvPr/>
        </p:nvSpPr>
        <p:spPr>
          <a:xfrm>
            <a:off x="685800" y="1657350"/>
            <a:ext cx="8026400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buClr>
                <a:srgbClr val="0068AD"/>
              </a:buClr>
              <a:buFont typeface="Arial"/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In 4 hours, Richard can wash 5 cars. At this rate, how long will it take him to wash 9 cars? Write your answer in hours and minutes.</a:t>
            </a:r>
          </a:p>
        </p:txBody>
      </p:sp>
      <p:sp>
        <p:nvSpPr>
          <p:cNvPr id="141" name="Shape 141"/>
          <p:cNvSpPr/>
          <p:nvPr/>
        </p:nvSpPr>
        <p:spPr>
          <a:xfrm>
            <a:off x="533400" y="4865687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42" name="5Min Num_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3"/>
      <p:bldP build="whole" bldLvl="1" animBg="1" rev="0" advAuto="0" spid="142" grpId="1"/>
      <p:bldP build="whole" bldLvl="1" animBg="1" rev="0" advAuto="0" spid="140" grpId="2"/>
      <p:bldP build="whole" bldLvl="1" animBg="1" rev="0" advAuto="0" spid="141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6</a:t>
            </a:r>
          </a:p>
        </p:txBody>
      </p:sp>
      <p:sp>
        <p:nvSpPr>
          <p:cNvPr id="145" name="Shape 145"/>
          <p:cNvSpPr/>
          <p:nvPr/>
        </p:nvSpPr>
        <p:spPr>
          <a:xfrm>
            <a:off x="1066800" y="297180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13 miles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12 miles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7 miles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6 miles</a:t>
            </a:r>
          </a:p>
        </p:txBody>
      </p:sp>
      <p:sp>
        <p:nvSpPr>
          <p:cNvPr id="146" name="Shape 146"/>
          <p:cNvSpPr/>
          <p:nvPr/>
        </p:nvSpPr>
        <p:spPr>
          <a:xfrm>
            <a:off x="685800" y="1657350"/>
            <a:ext cx="7175500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buClr>
                <a:srgbClr val="0068AD"/>
              </a:buClr>
              <a:buFont typeface="Arial"/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Jim walked at a rate of 4 miles per hour for 1.5 hours and then 3 miles per hour for 2 hours. How far did he walk in all?</a:t>
            </a:r>
          </a:p>
        </p:txBody>
      </p:sp>
      <p:sp>
        <p:nvSpPr>
          <p:cNvPr id="147" name="Shape 147"/>
          <p:cNvSpPr/>
          <p:nvPr/>
        </p:nvSpPr>
        <p:spPr>
          <a:xfrm>
            <a:off x="533400" y="39624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48" name="Std Test Prac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1295400"/>
            <a:ext cx="3373438" cy="311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5Min Num_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2"/>
      <p:bldP build="whole" bldLvl="1" animBg="1" rev="0" advAuto="0" spid="146" grpId="3"/>
      <p:bldP build="whole" bldLvl="1" animBg="1" rev="0" advAuto="0" spid="148" grpId="1"/>
      <p:bldP build="whole" bldLvl="1" animBg="1" rev="0" advAuto="0" spid="147" grpId="5"/>
      <p:bldP build="whole" bldLvl="1" animBg="1" rev="0" advAuto="0" spid="145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Then/Now</a:t>
            </a:r>
          </a:p>
        </p:txBody>
      </p:sp>
      <p:pic>
        <p:nvPicPr>
          <p:cNvPr id="152" name="The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812800" y="1828800"/>
            <a:ext cx="76327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You have already learned to find unit rates. (Lesson 6–2)</a:t>
            </a:r>
          </a:p>
        </p:txBody>
      </p:sp>
      <p:pic>
        <p:nvPicPr>
          <p:cNvPr id="154" name="Now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200" y="304800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/>
        </p:nvSpPr>
        <p:spPr>
          <a:xfrm>
            <a:off x="812800" y="4057650"/>
            <a:ext cx="7632700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Convert rates using dimensional analysis.</a:t>
            </a:r>
          </a:p>
        </p:txBody>
      </p:sp>
      <p:sp>
        <p:nvSpPr>
          <p:cNvPr id="156" name="Shape 156"/>
          <p:cNvSpPr/>
          <p:nvPr/>
        </p:nvSpPr>
        <p:spPr>
          <a:xfrm>
            <a:off x="812800" y="4699000"/>
            <a:ext cx="7632700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Convert between systems of measurement.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6" grpId="5"/>
      <p:bldP build="whole" bldLvl="1" animBg="1" rev="0" advAuto="0" spid="154" grpId="3"/>
      <p:bldP build="whole" bldLvl="1" animBg="1" rev="0" advAuto="0" spid="152" grpId="1"/>
      <p:bldP build="whole" bldLvl="1" animBg="1" rev="0" advAuto="0" spid="153" grpId="2"/>
      <p:bldP build="whole" bldLvl="1" animBg="1" rev="0" advAuto="0" spid="155" grpId="4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